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5" r:id="rId3"/>
    <p:sldId id="308" r:id="rId4"/>
    <p:sldId id="258" r:id="rId5"/>
    <p:sldId id="265" r:id="rId6"/>
    <p:sldId id="266" r:id="rId7"/>
    <p:sldId id="268" r:id="rId8"/>
    <p:sldId id="269" r:id="rId9"/>
    <p:sldId id="273" r:id="rId10"/>
    <p:sldId id="274" r:id="rId11"/>
    <p:sldId id="276" r:id="rId12"/>
    <p:sldId id="303" r:id="rId13"/>
    <p:sldId id="277" r:id="rId14"/>
    <p:sldId id="286" r:id="rId15"/>
    <p:sldId id="287" r:id="rId16"/>
    <p:sldId id="278" r:id="rId17"/>
    <p:sldId id="307" r:id="rId18"/>
    <p:sldId id="279" r:id="rId19"/>
    <p:sldId id="281" r:id="rId20"/>
    <p:sldId id="283" r:id="rId21"/>
    <p:sldId id="282" r:id="rId22"/>
    <p:sldId id="304" r:id="rId23"/>
    <p:sldId id="284" r:id="rId24"/>
    <p:sldId id="289" r:id="rId25"/>
    <p:sldId id="290" r:id="rId26"/>
    <p:sldId id="291" r:id="rId27"/>
    <p:sldId id="292" r:id="rId28"/>
    <p:sldId id="302" r:id="rId29"/>
    <p:sldId id="293" r:id="rId30"/>
    <p:sldId id="296" r:id="rId31"/>
    <p:sldId id="298" r:id="rId32"/>
    <p:sldId id="313" r:id="rId33"/>
    <p:sldId id="314" r:id="rId34"/>
    <p:sldId id="299" r:id="rId35"/>
    <p:sldId id="294" r:id="rId36"/>
    <p:sldId id="295" r:id="rId37"/>
    <p:sldId id="297" r:id="rId38"/>
    <p:sldId id="300" r:id="rId39"/>
    <p:sldId id="301" r:id="rId40"/>
    <p:sldId id="305" r:id="rId41"/>
    <p:sldId id="309" r:id="rId42"/>
    <p:sldId id="310" r:id="rId43"/>
    <p:sldId id="311" r:id="rId44"/>
    <p:sldId id="312" r:id="rId4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3"/>
    <p:restoredTop sz="93228"/>
  </p:normalViewPr>
  <p:slideViewPr>
    <p:cSldViewPr snapToGrid="0" snapToObjects="1">
      <p:cViewPr varScale="1">
        <p:scale>
          <a:sx n="101" d="100"/>
          <a:sy n="101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9AD6A-45B6-3D43-8068-CB5CE1B5139A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D49AF-BE6D-7E41-B0F3-A321E4E508E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1071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D49AF-BE6D-7E41-B0F3-A321E4E508E2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297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D49AF-BE6D-7E41-B0F3-A321E4E508E2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575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00D9-DAC8-9347-ADBE-B4F9DBBC2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604E-E114-034D-BA40-C2DDECD6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0EBD7-E226-0247-A741-E87945CE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83FBB-C3FF-5B43-BE3D-E4057A7C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52236-60AB-5A4F-9910-96774128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4961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E6F0-B65A-A94D-BA29-269B2A2B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4CB92-D922-4644-9918-4AF7B724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1B114-8969-4F41-8E99-78AFBA2F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72820-2BD4-284F-B8E5-91E92424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13DF-73B9-3747-800B-CCE39ACE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410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ECDCC-0BEF-E444-941F-DE9E27161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E206-2D49-574B-A298-F63A63279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BC80-B2C6-2C48-A29B-D69E883A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25354-C04D-3745-B165-5DD79D2F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E93BE-10FD-564E-9107-AC37536B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332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AAB1-420E-CB40-8078-A79E0CBA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00E0-5217-1348-AB68-AEA81A08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429C-A7C8-164C-9C00-98F1A5B6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2E935-77D4-8D48-A7B7-56CC2018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CFC7-808E-A14B-994E-2035FC693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358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EF6B-1FD5-F042-98DB-A1ED01E3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E466F-BF89-0E47-AEEE-E93A761F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910DB-9957-8A4E-AF79-960F27ED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3720-ECBA-664F-A2F6-F47DC52E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B279-DC3F-7A40-97E1-385C0EA7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277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E4-7F9F-374B-B32E-C99A04AE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2EA7-EAAB-2941-8A13-7A9DA5928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52894-2FA3-3D43-928B-98F3C16E4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27DF2-EA49-D54C-A157-44BFF4FC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0F986-D7AE-A74F-B007-A5332A50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F77C8-0236-8342-A958-F3390ED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184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8A1F-95C6-794F-B149-F8279DF9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4D0A-24D3-D44C-B27E-C9EBBD9D0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C303F-3214-C44E-AC41-08A418102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9B320-95F9-2C43-B032-12A8ED9ED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96FF2-300F-2541-8F24-4438391BD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40BA1-5EC2-5A48-8D61-B9D619A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B195A-4580-6C47-A951-1CF9151F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B2010-9DC5-B749-81F6-9F17768A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271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812F-5E0B-B540-B21E-5E5CC5F0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D5323-BA4B-4F49-B886-5519F4A2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227D-2CB4-A742-BB69-0736BD8D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06A22-D87E-AA46-BEFE-197D6EE6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69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8AF6A-D567-5E4C-B9AD-E08D6E59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F4043-BE75-D44E-81AB-05FB2435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56597-E87E-9F48-81FA-791C7E2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896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ACCC-FA76-9849-8C89-00211624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D65A3-4583-8D42-B534-608B71D2C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3E576-6079-2441-B37A-B10AD4997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41C5-38A6-E04F-B50E-EAED114C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BA625-52BF-E042-B391-ACD7B843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3F36C-A04E-6C4D-828A-5A2D9D4B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511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DE99-AE90-B84A-92CE-532F1EF2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2F75A6-FFFE-B64C-9C33-6906EB5B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6D33B-7862-FC42-B7AA-106F5D043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6665D-A4AF-014D-864D-DD29B64B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5575D-5AD4-0247-887A-C9D4E42F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7E699-9AA1-0146-9A35-D6AAB5A8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784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F3C58-D315-3643-8A25-4962F0CD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7E92-5743-4F4A-87AE-209D4799A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EB8D7-D1E6-5E4B-9990-02594294E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C1117-C8BC-DD47-AFDC-9815820B49EF}" type="datetimeFigureOut">
              <a:rPr lang="nb-NO" smtClean="0"/>
              <a:t>10.02.2021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EB3BB-F950-504D-9F40-7F2569616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8EA5-4953-3141-AA0A-A74AB6A43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3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5D17-EAE8-2A43-9998-C6F445044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Summary</a:t>
            </a:r>
            <a:r>
              <a:rPr lang="nb-NO" dirty="0"/>
              <a:t> master</a:t>
            </a:r>
            <a:br>
              <a:rPr lang="nb-NO" dirty="0"/>
            </a:br>
            <a:r>
              <a:rPr lang="nb-NO" dirty="0"/>
              <a:t>Christmas 2020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721C-FAC4-914E-AD87-6E1194538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Ivar Svalheim Haugerud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7627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D170-66C4-2340-B05F-56E43899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Heaviside</a:t>
            </a:r>
            <a:r>
              <a:rPr lang="nb-NO" dirty="0"/>
              <a:t> </a:t>
            </a:r>
            <a:r>
              <a:rPr lang="nb-NO" dirty="0" err="1"/>
              <a:t>step</a:t>
            </a:r>
            <a:r>
              <a:rPr lang="nb-NO" dirty="0"/>
              <a:t>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C67CB3-9B83-2843-B324-9DFD23A3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690688"/>
            <a:ext cx="5990298" cy="45229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84364-62D7-384D-8498-9B9705FA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" y="1690688"/>
            <a:ext cx="5990298" cy="4522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BFB29C-0C63-BA49-B4DF-83D743EAB032}"/>
              </a:ext>
            </a:extLst>
          </p:cNvPr>
          <p:cNvSpPr txBox="1"/>
          <p:nvPr/>
        </p:nvSpPr>
        <p:spPr>
          <a:xfrm>
            <a:off x="5052219" y="6231954"/>
            <a:ext cx="23488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Re = 6.9 * 1e-3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730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8502F-32F3-7145-8A2D-934A6645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Time dependent </a:t>
            </a:r>
            <a:r>
              <a:rPr lang="nb-NO" dirty="0" err="1"/>
              <a:t>flows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6DEFAB-6D54-024A-9252-8C390AD3F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4714" y="1732951"/>
            <a:ext cx="3373521" cy="62881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AD57C-1B2E-DB40-95BF-C4F70C843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5" y="2544125"/>
            <a:ext cx="2859436" cy="886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00842-75C8-3441-B6AF-702F18FCA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26" y="2277973"/>
            <a:ext cx="6376736" cy="45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7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5E92-FF79-8544-A8F8-F8A19E5C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Veien videre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B1A42-B50F-F141-BA24-D218B02C0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Er noe av dette interessant?</a:t>
            </a:r>
          </a:p>
          <a:p>
            <a:r>
              <a:rPr lang="nb-NO" dirty="0"/>
              <a:t>Hvordan forskjellen avhenger av </a:t>
            </a:r>
            <a:r>
              <a:rPr lang="nb-NO" dirty="0" err="1"/>
              <a:t>Peclet</a:t>
            </a:r>
            <a:r>
              <a:rPr lang="nb-NO" dirty="0"/>
              <a:t> for varme </a:t>
            </a:r>
            <a:r>
              <a:rPr lang="nb-NO" dirty="0" err="1"/>
              <a:t>vs</a:t>
            </a:r>
            <a:r>
              <a:rPr lang="nb-NO" dirty="0"/>
              <a:t> materie</a:t>
            </a:r>
          </a:p>
          <a:p>
            <a:r>
              <a:rPr lang="nb-NO" dirty="0"/>
              <a:t>Hvordan krysningen avhenger av Re, siden NS fortsatt er lineær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808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B441-CC69-944E-8819-13702078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Effective</a:t>
            </a:r>
            <a:r>
              <a:rPr lang="nb-NO" dirty="0"/>
              <a:t> </a:t>
            </a:r>
            <a:r>
              <a:rPr lang="nb-NO" dirty="0" err="1"/>
              <a:t>diffusion</a:t>
            </a:r>
            <a:r>
              <a:rPr lang="nb-NO" dirty="0"/>
              <a:t> in </a:t>
            </a:r>
            <a:r>
              <a:rPr lang="nb-NO" dirty="0" err="1"/>
              <a:t>channel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periodic</a:t>
            </a:r>
            <a:r>
              <a:rPr lang="nb-NO" dirty="0"/>
              <a:t> </a:t>
            </a:r>
            <a:r>
              <a:rPr lang="nb-NO" dirty="0" err="1"/>
              <a:t>discontinuous</a:t>
            </a:r>
            <a:r>
              <a:rPr lang="nb-NO" dirty="0"/>
              <a:t> </a:t>
            </a:r>
            <a:r>
              <a:rPr lang="nb-NO" dirty="0" err="1"/>
              <a:t>wall</a:t>
            </a:r>
            <a:r>
              <a:rPr lang="nb-NO" dirty="0"/>
              <a:t> </a:t>
            </a:r>
            <a:r>
              <a:rPr lang="nb-NO" dirty="0" err="1"/>
              <a:t>roughness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72ADA-B2D0-8047-BFC2-443FC7E30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4993" y="2874771"/>
            <a:ext cx="5228470" cy="330219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734B84-B375-E24B-B25A-D36397E31C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1319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err="1"/>
              <a:t>Finite</a:t>
            </a:r>
            <a:r>
              <a:rPr lang="nb-NO" dirty="0"/>
              <a:t> element for å finne hastighetsfelt</a:t>
            </a:r>
          </a:p>
          <a:p>
            <a:r>
              <a:rPr lang="nb-NO" dirty="0"/>
              <a:t>Bruker dette til å løse Brenner-likningen</a:t>
            </a:r>
          </a:p>
          <a:p>
            <a:r>
              <a:rPr lang="nb-NO" dirty="0"/>
              <a:t>Sammenlikner med RW-simulering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2374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B4BA-0532-D846-9BC8-D94D8B89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Brenner </a:t>
            </a:r>
            <a:r>
              <a:rPr lang="nb-NO" dirty="0" err="1"/>
              <a:t>Theory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33CF9-368B-1845-8B61-3ADCE6B1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07" y="3997439"/>
            <a:ext cx="6344890" cy="19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E45AB8-6213-1E46-B986-801B9FD6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61" y="3206603"/>
            <a:ext cx="3928791" cy="8721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82C9AD-A18D-574D-B297-ACE84F49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6503504" cy="823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5615C8-CE72-0C46-858A-900A5F78E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26" y="2360538"/>
            <a:ext cx="6043066" cy="8473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CF5F7D-E655-4C45-BD1C-F5ECCC5A7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943260"/>
            <a:ext cx="7504043" cy="8251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12DDEE-D9FC-F045-8024-EACFB2DD6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2067" y="5245249"/>
            <a:ext cx="1577618" cy="13960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5A0245-4E72-5749-883C-B8BE6AA662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2066" y="4078708"/>
            <a:ext cx="1577619" cy="10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1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20830-6B1B-684B-BC9A-AA696FDD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24" y="1471106"/>
            <a:ext cx="4635650" cy="987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3B2BA-7D5C-6F40-AE28-10639868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99" y="3625859"/>
            <a:ext cx="10261600" cy="13845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FD0244-B3D0-E84D-B43A-014F419FA5E5}"/>
              </a:ext>
            </a:extLst>
          </p:cNvPr>
          <p:cNvSpPr/>
          <p:nvPr/>
        </p:nvSpPr>
        <p:spPr>
          <a:xfrm>
            <a:off x="1465159" y="3331443"/>
            <a:ext cx="10655300" cy="1583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19BDCF-8777-8140-8EA2-43A01F39A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13" y="3837187"/>
            <a:ext cx="3160824" cy="1041716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34A1C7B-3AB5-1446-BAD9-6A9596BC5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92" y="5370679"/>
            <a:ext cx="5060947" cy="1291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FF4CBD-CF9B-1447-AC0B-85D268A04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382" y="4711120"/>
            <a:ext cx="5808618" cy="6757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A04F94-C3C1-4F43-964B-3633762C31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3929" y="5779869"/>
            <a:ext cx="2633618" cy="7022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0662F70-3016-9445-9D09-10679B92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Brenner </a:t>
            </a:r>
            <a:r>
              <a:rPr lang="nb-NO" dirty="0" err="1"/>
              <a:t>Theory</a:t>
            </a:r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BF379-6A4C-0A4A-BCA0-83BCD038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24" y="2519880"/>
            <a:ext cx="1701800" cy="118568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9FDCA2-0A73-9C4A-B017-F0A9C0428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2989601" y="2434082"/>
            <a:ext cx="4776877" cy="1325563"/>
          </a:xfrm>
        </p:spPr>
      </p:pic>
    </p:spTree>
    <p:extLst>
      <p:ext uri="{BB962C8B-B14F-4D97-AF65-F5344CB8AC3E}">
        <p14:creationId xmlns:p14="http://schemas.microsoft.com/office/powerpoint/2010/main" val="366410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D406E-ECFB-B145-A009-5F199E1B0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299062"/>
            <a:ext cx="12193784" cy="4558937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1AD87FC7-4AFF-7648-AF35-5B8CDB8E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field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75173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B27A-B6E9-CA4B-90DF-06B85231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field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3440F0-700D-FB4D-B1D8-A9B91B68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4754" y="1690688"/>
            <a:ext cx="5902492" cy="4359974"/>
          </a:xfrm>
        </p:spPr>
      </p:pic>
    </p:spTree>
    <p:extLst>
      <p:ext uri="{BB962C8B-B14F-4D97-AF65-F5344CB8AC3E}">
        <p14:creationId xmlns:p14="http://schemas.microsoft.com/office/powerpoint/2010/main" val="82074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9D3A-4776-AA4F-96EF-E5C0FB9C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Benchmarking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073833-0E14-B04C-98C9-9FEAE3C07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776" y="2281676"/>
            <a:ext cx="5191008" cy="37262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0584F-6F1F-6445-ACB1-350BDD53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24" y="2313630"/>
            <a:ext cx="5191008" cy="37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76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E818-E571-1E42-9B4B-2D8EF6DC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Zero Reynolds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E4901-E314-A740-B9A3-9C69C6248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172" y="2141537"/>
            <a:ext cx="5946828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CCF01-3491-1B49-A7BE-5EEC6B0E7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36" y="76789"/>
            <a:ext cx="4993364" cy="951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490D5D-81C7-5C49-9615-D531B59CA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41537"/>
            <a:ext cx="6034774" cy="4351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B6E6A3-517A-C045-9A79-2F37E800A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0084" y="1102544"/>
            <a:ext cx="3866606" cy="7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ED33-8FA3-114C-AEF2-AD9E3D33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Three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topics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1FADE-DEE5-1145-B729-DA8AE7B97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r>
              <a:rPr lang="nb-NO" dirty="0"/>
              <a:t> </a:t>
            </a:r>
          </a:p>
          <a:p>
            <a:r>
              <a:rPr lang="nb-NO" dirty="0" err="1"/>
              <a:t>Effective</a:t>
            </a:r>
            <a:r>
              <a:rPr lang="nb-NO" dirty="0"/>
              <a:t> </a:t>
            </a:r>
            <a:r>
              <a:rPr lang="nb-NO" dirty="0" err="1"/>
              <a:t>diffusion</a:t>
            </a:r>
            <a:r>
              <a:rPr lang="nb-NO" dirty="0"/>
              <a:t> in </a:t>
            </a:r>
            <a:r>
              <a:rPr lang="nb-NO" dirty="0" err="1"/>
              <a:t>channel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periodic</a:t>
            </a:r>
            <a:r>
              <a:rPr lang="nb-NO" dirty="0"/>
              <a:t> </a:t>
            </a:r>
            <a:r>
              <a:rPr lang="nb-NO" dirty="0" err="1"/>
              <a:t>discontinuous</a:t>
            </a:r>
            <a:r>
              <a:rPr lang="nb-NO" dirty="0"/>
              <a:t> </a:t>
            </a:r>
            <a:r>
              <a:rPr lang="nb-NO" dirty="0" err="1"/>
              <a:t>wall</a:t>
            </a:r>
            <a:r>
              <a:rPr lang="nb-NO" dirty="0"/>
              <a:t> </a:t>
            </a:r>
            <a:r>
              <a:rPr lang="nb-NO" dirty="0" err="1"/>
              <a:t>roughness</a:t>
            </a:r>
            <a:endParaRPr lang="nb-NO" dirty="0"/>
          </a:p>
          <a:p>
            <a:r>
              <a:rPr lang="nb-NO" dirty="0" err="1"/>
              <a:t>Effective</a:t>
            </a:r>
            <a:r>
              <a:rPr lang="nb-NO" dirty="0"/>
              <a:t> </a:t>
            </a:r>
            <a:r>
              <a:rPr lang="nb-NO" dirty="0" err="1"/>
              <a:t>diffusion</a:t>
            </a:r>
            <a:r>
              <a:rPr lang="nb-NO" dirty="0"/>
              <a:t> in </a:t>
            </a:r>
            <a:r>
              <a:rPr lang="nb-NO" dirty="0" err="1"/>
              <a:t>oscillating</a:t>
            </a:r>
            <a:r>
              <a:rPr lang="nb-NO" dirty="0"/>
              <a:t> </a:t>
            </a:r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periodic</a:t>
            </a:r>
            <a:r>
              <a:rPr lang="nb-NO" dirty="0"/>
              <a:t> </a:t>
            </a:r>
            <a:r>
              <a:rPr lang="nb-NO" dirty="0" err="1"/>
              <a:t>sinusoidal</a:t>
            </a:r>
            <a:r>
              <a:rPr lang="nb-NO" dirty="0"/>
              <a:t> </a:t>
            </a:r>
            <a:r>
              <a:rPr lang="nb-NO" dirty="0" err="1"/>
              <a:t>wall</a:t>
            </a:r>
            <a:r>
              <a:rPr lang="nb-NO" dirty="0"/>
              <a:t> </a:t>
            </a:r>
            <a:r>
              <a:rPr lang="nb-NO" dirty="0" err="1"/>
              <a:t>perturbation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5749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DB7E-0191-1245-8ABA-1012D143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5AD861-0448-F545-9C47-70D1D9262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438" y="1825625"/>
            <a:ext cx="5907123" cy="4351338"/>
          </a:xfrm>
        </p:spPr>
      </p:pic>
    </p:spTree>
    <p:extLst>
      <p:ext uri="{BB962C8B-B14F-4D97-AF65-F5344CB8AC3E}">
        <p14:creationId xmlns:p14="http://schemas.microsoft.com/office/powerpoint/2010/main" val="1816428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5515-1B64-F94B-9EEF-CB2131D7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FD373-2D7B-D64D-83A0-11A80A2CA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687" y="0"/>
            <a:ext cx="8612625" cy="6808076"/>
          </a:xfrm>
        </p:spPr>
      </p:pic>
    </p:spTree>
    <p:extLst>
      <p:ext uri="{BB962C8B-B14F-4D97-AF65-F5344CB8AC3E}">
        <p14:creationId xmlns:p14="http://schemas.microsoft.com/office/powerpoint/2010/main" val="1059183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8558-EA59-474C-B515-1F13380E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Veien videre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FEBA4B-0FC9-2B47-8390-B8BD81F79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dirty="0"/>
                  <a:t>Hva fører til synking med økende Reynolds? </a:t>
                </a:r>
                <a:r>
                  <a:rPr lang="nb-NO" dirty="0" err="1"/>
                  <a:t>Splay</a:t>
                </a:r>
                <a:r>
                  <a:rPr lang="nb-NO" dirty="0"/>
                  <a:t> modes? </a:t>
                </a:r>
                <a:r>
                  <a:rPr lang="nb-NO" dirty="0" err="1"/>
                  <a:t>Recirculation</a:t>
                </a:r>
                <a:r>
                  <a:rPr lang="nb-NO" dirty="0"/>
                  <a:t> </a:t>
                </a:r>
                <a:r>
                  <a:rPr lang="nb-NO" dirty="0" err="1"/>
                  <a:t>zone</a:t>
                </a:r>
                <a:r>
                  <a:rPr lang="nb-NO" dirty="0"/>
                  <a:t>?</a:t>
                </a:r>
              </a:p>
              <a:p>
                <a:r>
                  <a:rPr lang="nb-NO" dirty="0"/>
                  <a:t>Kan dette testes?</a:t>
                </a:r>
              </a:p>
              <a:p>
                <a:r>
                  <a:rPr lang="nb-NO" dirty="0"/>
                  <a:t>Finne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nb-N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b-NO" dirty="0"/>
                  <a:t>analytisk?</a:t>
                </a:r>
              </a:p>
              <a:p>
                <a:r>
                  <a:rPr lang="nb-NO" dirty="0"/>
                  <a:t>Skrive ferdig artikkelen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FEBA4B-0FC9-2B47-8390-B8BD81F79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126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E53C-4C19-1547-B5D3-1B438542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Effective</a:t>
            </a:r>
            <a:r>
              <a:rPr lang="nb-NO" dirty="0"/>
              <a:t> </a:t>
            </a:r>
            <a:r>
              <a:rPr lang="nb-NO" dirty="0" err="1"/>
              <a:t>diffusion</a:t>
            </a:r>
            <a:r>
              <a:rPr lang="nb-NO" dirty="0"/>
              <a:t> for </a:t>
            </a:r>
            <a:r>
              <a:rPr lang="nb-NO" dirty="0" err="1"/>
              <a:t>oscillating</a:t>
            </a:r>
            <a:r>
              <a:rPr lang="nb-NO" dirty="0"/>
              <a:t> </a:t>
            </a:r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periodic</a:t>
            </a:r>
            <a:r>
              <a:rPr lang="nb-NO" dirty="0"/>
              <a:t> </a:t>
            </a:r>
            <a:r>
              <a:rPr lang="nb-NO" dirty="0" err="1"/>
              <a:t>sinusoidal</a:t>
            </a:r>
            <a:r>
              <a:rPr lang="nb-NO" dirty="0"/>
              <a:t> </a:t>
            </a:r>
            <a:r>
              <a:rPr lang="nb-NO" dirty="0" err="1"/>
              <a:t>wall</a:t>
            </a:r>
            <a:r>
              <a:rPr lang="nb-NO" dirty="0"/>
              <a:t> </a:t>
            </a:r>
            <a:r>
              <a:rPr lang="nb-NO" dirty="0" err="1"/>
              <a:t>perturbation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1855A5-A64C-B24B-9C7C-72EA717FF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7400" y="1999060"/>
            <a:ext cx="4648200" cy="333717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B4531D-5A58-BC42-8223-606E7928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71" y="3297155"/>
            <a:ext cx="2430183" cy="1359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61B14-1AB8-F34E-8FE9-2561DD12E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659" y="5496032"/>
            <a:ext cx="5348941" cy="11402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D8962B-F10C-F345-85F7-E6C789E858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03259" cy="215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err="1"/>
              <a:t>Pertubasjon</a:t>
            </a:r>
            <a:r>
              <a:rPr lang="nb-NO" dirty="0"/>
              <a:t> i epsilon</a:t>
            </a:r>
          </a:p>
          <a:p>
            <a:r>
              <a:rPr lang="nb-NO" dirty="0"/>
              <a:t>Løse NS og Brenner</a:t>
            </a:r>
          </a:p>
          <a:p>
            <a:r>
              <a:rPr lang="nb-NO" dirty="0" err="1"/>
              <a:t>Finite</a:t>
            </a:r>
            <a:r>
              <a:rPr lang="nb-NO" dirty="0"/>
              <a:t> Element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98093B2-C2F5-1242-B11F-CFF151594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71" y="4694730"/>
            <a:ext cx="4457666" cy="801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0E272-96AD-4C47-BF15-055269B02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71" y="5940102"/>
            <a:ext cx="3595594" cy="5476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DEFE4B-0D40-7D48-AF8B-FC802D3E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71" y="5347388"/>
            <a:ext cx="5227375" cy="67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5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3941-153B-3C4F-B348-F3B7CCC3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Zeroth</a:t>
            </a:r>
            <a:r>
              <a:rPr lang="nb-NO" dirty="0"/>
              <a:t> order </a:t>
            </a:r>
            <a:r>
              <a:rPr lang="nb-NO" dirty="0" err="1"/>
              <a:t>solution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52709-AFB2-E542-A946-623684AEB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71" y="5736287"/>
            <a:ext cx="10515600" cy="7518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29797-5560-D14F-869B-7943CBF4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" y="4281740"/>
            <a:ext cx="4880918" cy="1227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BBEA56-8E33-DB46-B7BE-3060FB791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4992"/>
            <a:ext cx="7315200" cy="1045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3D394A-DA1C-8642-8ED2-B9056612E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67840"/>
            <a:ext cx="3509319" cy="586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C1504D-4454-0F43-BDDB-2ABDD9CE3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23727"/>
            <a:ext cx="7315200" cy="10441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9A4268-D2D5-A441-A2DA-0F9B38525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5329" y="3348681"/>
            <a:ext cx="2036805" cy="7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44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273C-B798-AC4E-B289-055F96F0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Zeroth</a:t>
            </a:r>
            <a:r>
              <a:rPr lang="nb-NO" dirty="0"/>
              <a:t> order </a:t>
            </a:r>
            <a:r>
              <a:rPr lang="nb-NO" dirty="0" err="1"/>
              <a:t>dispersion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0DB9A-F9E3-2C44-B1C7-28EF3C2AC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04787"/>
            <a:ext cx="4725235" cy="13145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CC742-D6E3-7641-AB47-6CC9B3A5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634" y="3562399"/>
            <a:ext cx="4659366" cy="3279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884FD8-473D-0346-9F62-1DE09CECB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634" y="30787"/>
            <a:ext cx="4659366" cy="3405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442B94-E23C-1A41-9DC2-20AC2815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25026"/>
            <a:ext cx="3045731" cy="107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47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81983-4508-2048-B7BC-2B550F58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First order </a:t>
            </a:r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solution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F87A7F-D677-5F42-9A29-D24DBE72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09" y="2704643"/>
            <a:ext cx="6322195" cy="9501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E6289-E505-554D-ACC1-3C45B5BA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1" y="1407523"/>
            <a:ext cx="10758360" cy="876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96986-7054-A64B-A1E5-9B3312D82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08" y="3910458"/>
            <a:ext cx="2385429" cy="108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928B0E-8352-7748-8836-F0CD49FCA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787" y="2559107"/>
            <a:ext cx="3261108" cy="9015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5FC1B3-385A-9843-B5CB-0B77FB7BD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75" y="4153357"/>
            <a:ext cx="3923551" cy="59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0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A3ED-1A8B-BC4B-9EC6-399F53DD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285"/>
            <a:ext cx="10515600" cy="1325563"/>
          </a:xfrm>
        </p:spPr>
        <p:txBody>
          <a:bodyPr/>
          <a:lstStyle/>
          <a:p>
            <a:r>
              <a:rPr lang="nb-NO" dirty="0"/>
              <a:t>Second order </a:t>
            </a:r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solution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0F07D-9854-A248-8F72-E692F2CA9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8121" y="1201552"/>
            <a:ext cx="2203840" cy="687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83736-8391-7841-823B-4654CB8E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37" y="6022031"/>
            <a:ext cx="8544695" cy="742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26608-9A79-FF44-B522-377C1DB67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7" y="5390436"/>
            <a:ext cx="5274365" cy="724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1B6D1-309F-E047-B640-CE271B80F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37" y="1201552"/>
            <a:ext cx="9201665" cy="2304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CCA53D-5E9C-154D-93AA-0EBDE4277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563" y="3751591"/>
            <a:ext cx="8328454" cy="15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83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E004-E855-9347-B98F-FE0A9962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D8C6D-D8C8-8F43-840D-1D924667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755" y="0"/>
            <a:ext cx="8820489" cy="6859135"/>
          </a:xfrm>
        </p:spPr>
      </p:pic>
    </p:spTree>
    <p:extLst>
      <p:ext uri="{BB962C8B-B14F-4D97-AF65-F5344CB8AC3E}">
        <p14:creationId xmlns:p14="http://schemas.microsoft.com/office/powerpoint/2010/main" val="486122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D132-57EC-7341-BD17-C5507466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err="1"/>
              <a:t>Comparison</a:t>
            </a:r>
            <a:r>
              <a:rPr lang="nb-NO" sz="4000" dirty="0"/>
              <a:t> </a:t>
            </a:r>
            <a:r>
              <a:rPr lang="nb-NO" sz="4000" dirty="0" err="1"/>
              <a:t>numeric</a:t>
            </a:r>
            <a:r>
              <a:rPr lang="nb-NO" sz="4000" dirty="0"/>
              <a:t> and </a:t>
            </a:r>
            <a:r>
              <a:rPr lang="nb-NO" sz="4000" dirty="0" err="1"/>
              <a:t>analytic</a:t>
            </a:r>
            <a:r>
              <a:rPr lang="nb-NO" sz="4000" dirty="0"/>
              <a:t> </a:t>
            </a:r>
            <a:r>
              <a:rPr lang="nb-NO" sz="4000" dirty="0" err="1"/>
              <a:t>velocity</a:t>
            </a:r>
            <a:r>
              <a:rPr lang="nb-NO" sz="4000" dirty="0"/>
              <a:t> </a:t>
            </a:r>
            <a:r>
              <a:rPr lang="nb-NO" sz="4000" dirty="0" err="1"/>
              <a:t>field</a:t>
            </a:r>
            <a:endParaRPr lang="nb-NO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378BA3-F496-6D4F-85EC-3D9985002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75" y="2329087"/>
            <a:ext cx="3829877" cy="28770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14E05-D80E-5447-AA4C-386C283E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2" y="2329087"/>
            <a:ext cx="4006399" cy="2887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C3080-D649-5845-AA6B-E457FE8E7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051" y="2329087"/>
            <a:ext cx="4006399" cy="30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4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FF44-2A16-AC47-BF39-35C9456D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r>
              <a:rPr lang="nb-NO" dirty="0"/>
              <a:t> </a:t>
            </a:r>
            <a:br>
              <a:rPr lang="nb-NO" dirty="0"/>
            </a:b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F6E98-D17F-6040-ABFB-6045BAA83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Lattice-Boltzmann</a:t>
            </a:r>
            <a:endParaRPr lang="nb-NO" dirty="0"/>
          </a:p>
          <a:p>
            <a:r>
              <a:rPr lang="nb-NO" dirty="0" err="1"/>
              <a:t>Analytic</a:t>
            </a:r>
            <a:r>
              <a:rPr lang="nb-NO" dirty="0"/>
              <a:t> </a:t>
            </a:r>
            <a:r>
              <a:rPr lang="nb-NO" dirty="0" err="1"/>
              <a:t>advection-diffusion-equation</a:t>
            </a:r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24066-7CC1-5243-8260-1A3DA095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10" y="2999810"/>
            <a:ext cx="4041337" cy="787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D1636-D3CC-8E4F-95D3-F2C66586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10" y="3745143"/>
            <a:ext cx="5124509" cy="787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1F6A3-358B-A945-9199-F6A397500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43" y="4634332"/>
            <a:ext cx="2622263" cy="813035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E1F142E1-B438-0546-87CE-E5372F16C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88329"/>
            <a:ext cx="4420579" cy="3169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3BE40C-C044-7146-AD36-8D4F0E453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3169" y="129862"/>
            <a:ext cx="2624098" cy="32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05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95FA-EEAA-944C-B952-58A85426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First order Brenner </a:t>
            </a:r>
            <a:r>
              <a:rPr lang="nb-NO" dirty="0" err="1"/>
              <a:t>solution</a:t>
            </a:r>
            <a:endParaRPr lang="nb-N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1D85E6-29A5-DB4A-9D87-DECE03DE8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77644"/>
            <a:ext cx="5397500" cy="88512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685217-DA78-9B49-A733-9569CD356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7493"/>
            <a:ext cx="7289800" cy="1060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86E39-9E10-024A-AC67-F9C0D39C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97077"/>
            <a:ext cx="6565900" cy="10918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2B7988-6E9C-9F49-A87D-1D7067F63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70648"/>
            <a:ext cx="8547100" cy="162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503E64-FFDA-3544-B270-E77FCC80E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562" y="1609544"/>
            <a:ext cx="2085814" cy="3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30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B737-D772-3147-BD22-4F51E227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First order Brenner </a:t>
            </a:r>
            <a:r>
              <a:rPr lang="nb-NO" dirty="0" err="1"/>
              <a:t>solution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599EC6-22F2-E149-9D68-057AD96F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3786" y="1357676"/>
            <a:ext cx="2988042" cy="51085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0829C-9435-3646-A2A2-A13A2E457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33" y="1612066"/>
            <a:ext cx="2861128" cy="47434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CB8A708-801E-0B44-9EB2-604C81FB5AC1}"/>
              </a:ext>
            </a:extLst>
          </p:cNvPr>
          <p:cNvSpPr/>
          <p:nvPr/>
        </p:nvSpPr>
        <p:spPr>
          <a:xfrm>
            <a:off x="2930355" y="3828893"/>
            <a:ext cx="376517" cy="367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989822-8E64-4240-94E9-3ADD440AE248}"/>
              </a:ext>
            </a:extLst>
          </p:cNvPr>
          <p:cNvSpPr/>
          <p:nvPr/>
        </p:nvSpPr>
        <p:spPr>
          <a:xfrm>
            <a:off x="3674426" y="4142074"/>
            <a:ext cx="376517" cy="367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4F958F-14DC-6149-BF9A-13D9F6559F02}"/>
              </a:ext>
            </a:extLst>
          </p:cNvPr>
          <p:cNvSpPr/>
          <p:nvPr/>
        </p:nvSpPr>
        <p:spPr>
          <a:xfrm>
            <a:off x="2930355" y="4509627"/>
            <a:ext cx="376517" cy="367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6AC459-9C15-CA43-8765-3704254A56A7}"/>
              </a:ext>
            </a:extLst>
          </p:cNvPr>
          <p:cNvSpPr/>
          <p:nvPr/>
        </p:nvSpPr>
        <p:spPr>
          <a:xfrm>
            <a:off x="3674426" y="4826870"/>
            <a:ext cx="376517" cy="3675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B5F232-5450-334A-A612-262947A190F6}"/>
              </a:ext>
            </a:extLst>
          </p:cNvPr>
          <p:cNvSpPr/>
          <p:nvPr/>
        </p:nvSpPr>
        <p:spPr>
          <a:xfrm>
            <a:off x="3605642" y="3416516"/>
            <a:ext cx="514084" cy="4303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78329A-E8C6-9744-8797-FEEC4BB9A534}"/>
              </a:ext>
            </a:extLst>
          </p:cNvPr>
          <p:cNvSpPr/>
          <p:nvPr/>
        </p:nvSpPr>
        <p:spPr>
          <a:xfrm>
            <a:off x="2861571" y="3085406"/>
            <a:ext cx="514084" cy="4303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0C30F2-133F-6141-A07E-FBAD8AB2F7A2}"/>
              </a:ext>
            </a:extLst>
          </p:cNvPr>
          <p:cNvSpPr/>
          <p:nvPr/>
        </p:nvSpPr>
        <p:spPr>
          <a:xfrm>
            <a:off x="3605642" y="2722476"/>
            <a:ext cx="514084" cy="4303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80A23D-19DF-B44F-8B54-6448F70B1B98}"/>
              </a:ext>
            </a:extLst>
          </p:cNvPr>
          <p:cNvCxnSpPr>
            <a:stCxn id="19" idx="2"/>
            <a:endCxn id="18" idx="6"/>
          </p:cNvCxnSpPr>
          <p:nvPr/>
        </p:nvCxnSpPr>
        <p:spPr>
          <a:xfrm flipH="1">
            <a:off x="3375655" y="2937629"/>
            <a:ext cx="229987" cy="362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38438D-62B1-364C-9A1F-6DA1C571EEC1}"/>
              </a:ext>
            </a:extLst>
          </p:cNvPr>
          <p:cNvCxnSpPr>
            <a:cxnSpLocks/>
            <a:stCxn id="17" idx="2"/>
            <a:endCxn id="18" idx="6"/>
          </p:cNvCxnSpPr>
          <p:nvPr/>
        </p:nvCxnSpPr>
        <p:spPr>
          <a:xfrm flipH="1" flipV="1">
            <a:off x="3375655" y="3300559"/>
            <a:ext cx="229987" cy="3311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528346-46A6-9A41-8BAA-88294F1D2307}"/>
              </a:ext>
            </a:extLst>
          </p:cNvPr>
          <p:cNvCxnSpPr>
            <a:cxnSpLocks/>
          </p:cNvCxnSpPr>
          <p:nvPr/>
        </p:nvCxnSpPr>
        <p:spPr>
          <a:xfrm flipH="1">
            <a:off x="3306872" y="3620534"/>
            <a:ext cx="298771" cy="3921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7DC0637-7D07-EF46-AF03-B8C4B472DC0C}"/>
              </a:ext>
            </a:extLst>
          </p:cNvPr>
          <p:cNvCxnSpPr>
            <a:cxnSpLocks/>
          </p:cNvCxnSpPr>
          <p:nvPr/>
        </p:nvCxnSpPr>
        <p:spPr>
          <a:xfrm flipH="1">
            <a:off x="3300842" y="4290517"/>
            <a:ext cx="373584" cy="4382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4C4C38-4EB4-0544-883E-C449933CD657}"/>
              </a:ext>
            </a:extLst>
          </p:cNvPr>
          <p:cNvCxnSpPr>
            <a:cxnSpLocks/>
          </p:cNvCxnSpPr>
          <p:nvPr/>
        </p:nvCxnSpPr>
        <p:spPr>
          <a:xfrm flipH="1" flipV="1">
            <a:off x="3304632" y="3983791"/>
            <a:ext cx="369795" cy="3067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00DA30-5812-8740-85A3-66F8C76C48DC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3304634" y="4726801"/>
            <a:ext cx="369792" cy="2838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726EBCF-96DF-2D48-8726-2648E8E054F3}"/>
              </a:ext>
            </a:extLst>
          </p:cNvPr>
          <p:cNvSpPr/>
          <p:nvPr/>
        </p:nvSpPr>
        <p:spPr>
          <a:xfrm>
            <a:off x="2894495" y="2731470"/>
            <a:ext cx="448236" cy="430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214C40-F0A2-6E4F-BFEF-F9502FC1979C}"/>
              </a:ext>
            </a:extLst>
          </p:cNvPr>
          <p:cNvSpPr/>
          <p:nvPr/>
        </p:nvSpPr>
        <p:spPr>
          <a:xfrm>
            <a:off x="3644435" y="3073102"/>
            <a:ext cx="448236" cy="430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1A5EF42-32FC-2F44-8D4B-6AF9CAE706E6}"/>
              </a:ext>
            </a:extLst>
          </p:cNvPr>
          <p:cNvSpPr/>
          <p:nvPr/>
        </p:nvSpPr>
        <p:spPr>
          <a:xfrm>
            <a:off x="2888626" y="3448663"/>
            <a:ext cx="448236" cy="4303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AC9D2AB-D222-A743-B8A2-617CA7339C01}"/>
              </a:ext>
            </a:extLst>
          </p:cNvPr>
          <p:cNvSpPr/>
          <p:nvPr/>
        </p:nvSpPr>
        <p:spPr>
          <a:xfrm>
            <a:off x="3687445" y="3806289"/>
            <a:ext cx="369795" cy="355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1E203C8-F49B-3B44-B39B-B09693864924}"/>
              </a:ext>
            </a:extLst>
          </p:cNvPr>
          <p:cNvSpPr/>
          <p:nvPr/>
        </p:nvSpPr>
        <p:spPr>
          <a:xfrm>
            <a:off x="2943586" y="4165856"/>
            <a:ext cx="369795" cy="355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EE92A6-75EB-9046-AC12-7A0F0F28A86D}"/>
              </a:ext>
            </a:extLst>
          </p:cNvPr>
          <p:cNvSpPr/>
          <p:nvPr/>
        </p:nvSpPr>
        <p:spPr>
          <a:xfrm>
            <a:off x="3687445" y="4509627"/>
            <a:ext cx="369795" cy="355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674CC2-DC3E-2D4F-BCEB-3376A7AB1B20}"/>
              </a:ext>
            </a:extLst>
          </p:cNvPr>
          <p:cNvCxnSpPr>
            <a:endCxn id="36" idx="2"/>
          </p:cNvCxnSpPr>
          <p:nvPr/>
        </p:nvCxnSpPr>
        <p:spPr>
          <a:xfrm>
            <a:off x="3336862" y="2946623"/>
            <a:ext cx="307573" cy="341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435316-775E-EF49-8FCB-0FC769C50FA4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327041" y="3651622"/>
            <a:ext cx="360404" cy="332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7EFE51-4A69-6A4C-9D1E-97D01604B845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3308684" y="4332301"/>
            <a:ext cx="378761" cy="354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1E33BD3-1B6A-0E40-94BB-4753C2A94F90}"/>
              </a:ext>
            </a:extLst>
          </p:cNvPr>
          <p:cNvCxnSpPr>
            <a:cxnSpLocks/>
            <a:stCxn id="40" idx="6"/>
            <a:endCxn id="38" idx="2"/>
          </p:cNvCxnSpPr>
          <p:nvPr/>
        </p:nvCxnSpPr>
        <p:spPr>
          <a:xfrm flipV="1">
            <a:off x="3313381" y="3983791"/>
            <a:ext cx="374064" cy="3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F2DA7A-0BC0-134A-B0EE-E27B044F4651}"/>
              </a:ext>
            </a:extLst>
          </p:cNvPr>
          <p:cNvCxnSpPr>
            <a:cxnSpLocks/>
            <a:stCxn id="37" idx="6"/>
            <a:endCxn id="36" idx="2"/>
          </p:cNvCxnSpPr>
          <p:nvPr/>
        </p:nvCxnSpPr>
        <p:spPr>
          <a:xfrm flipV="1">
            <a:off x="3336862" y="3288255"/>
            <a:ext cx="307573" cy="375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F6EF89B-E614-BB44-831C-FAE8486592E5}"/>
              </a:ext>
            </a:extLst>
          </p:cNvPr>
          <p:cNvSpPr/>
          <p:nvPr/>
        </p:nvSpPr>
        <p:spPr>
          <a:xfrm>
            <a:off x="2932863" y="4884653"/>
            <a:ext cx="369795" cy="355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B8ECC9-2C5C-9849-BAD5-801D9A8435DD}"/>
              </a:ext>
            </a:extLst>
          </p:cNvPr>
          <p:cNvCxnSpPr>
            <a:cxnSpLocks/>
            <a:stCxn id="54" idx="6"/>
            <a:endCxn id="41" idx="2"/>
          </p:cNvCxnSpPr>
          <p:nvPr/>
        </p:nvCxnSpPr>
        <p:spPr>
          <a:xfrm flipV="1">
            <a:off x="3302658" y="4687129"/>
            <a:ext cx="384787" cy="375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9EC8714A-513E-7846-BDF2-BE70C553A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541" y="1426352"/>
            <a:ext cx="648930" cy="26852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DB8ECB0-82D9-9D42-A9D1-76EE81783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471" y="1456133"/>
            <a:ext cx="740097" cy="28286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EAFF8F1-8B78-1847-A695-59F69E14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395" y="1462652"/>
            <a:ext cx="595862" cy="24656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0937CFD-4739-A441-80B8-8AE3619FC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470" y="1466255"/>
            <a:ext cx="722591" cy="2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78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5195-7680-7D48-AEF1-0299082F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Finite</a:t>
            </a:r>
            <a:r>
              <a:rPr lang="nb-NO" dirty="0"/>
              <a:t> element to </a:t>
            </a:r>
            <a:r>
              <a:rPr lang="nb-NO" dirty="0" err="1"/>
              <a:t>solve</a:t>
            </a:r>
            <a:r>
              <a:rPr lang="nb-NO" dirty="0"/>
              <a:t> first order Brenner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FEE2A-804F-DB47-814B-E3571BD5E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4421"/>
            <a:ext cx="6096000" cy="9017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C80EB-CA4A-ED46-967B-F4F1C8E26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79" y="1669810"/>
            <a:ext cx="2492186" cy="1759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89B2C5-D538-F84F-98D2-0E49F845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79884"/>
            <a:ext cx="7467157" cy="2681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89E34-43FC-F84D-9C95-B7C45424B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26121"/>
            <a:ext cx="3895540" cy="5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47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1B6B-96B6-574E-A68C-123AF398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Benchmarking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finite</a:t>
            </a:r>
            <a:r>
              <a:rPr lang="nb-NO" dirty="0"/>
              <a:t>-element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541BA8-FA35-4D4C-AC05-6BDB9FE4B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3453"/>
            <a:ext cx="6813176" cy="15780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8F7EB-543E-4A4B-9AD5-62F0A5C4B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39" y="2949016"/>
            <a:ext cx="3451785" cy="1372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8425E6-ADB3-4841-972B-2A92E2F8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44" y="3201505"/>
            <a:ext cx="45862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25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38A59-E2F3-3B41-91C5-B28D01DF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First order Brenner </a:t>
            </a:r>
            <a:r>
              <a:rPr lang="nb-NO" dirty="0" err="1"/>
              <a:t>solution</a:t>
            </a:r>
            <a:endParaRPr lang="nb-NO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5B873D-6FE9-9E47-A2A9-DB9ABA304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2099"/>
            <a:ext cx="10515600" cy="3938389"/>
          </a:xfrm>
        </p:spPr>
      </p:pic>
    </p:spTree>
    <p:extLst>
      <p:ext uri="{BB962C8B-B14F-4D97-AF65-F5344CB8AC3E}">
        <p14:creationId xmlns:p14="http://schemas.microsoft.com/office/powerpoint/2010/main" val="2321421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BF25E-B63B-974D-A05B-94E8C460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/>
              <a:t>Brenner field contribution to dispersion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5D64B-C9E2-2743-91F1-D61C9F68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0" y="2552478"/>
            <a:ext cx="10874644" cy="586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1D568-6F26-0A45-84AC-75C2AF78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3" y="3138811"/>
            <a:ext cx="7043736" cy="711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9EE2CC-BC2E-084F-BF52-762B2F5E0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93" y="3850299"/>
            <a:ext cx="6478055" cy="211736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C24666-8024-7E4D-A38E-63E10C96A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6100" y="1971156"/>
            <a:ext cx="4687957" cy="431020"/>
          </a:xfrm>
        </p:spPr>
      </p:pic>
    </p:spTree>
    <p:extLst>
      <p:ext uri="{BB962C8B-B14F-4D97-AF65-F5344CB8AC3E}">
        <p14:creationId xmlns:p14="http://schemas.microsoft.com/office/powerpoint/2010/main" val="3893811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79A1-C9CD-F446-8A0D-E0DD2AFB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495547" cy="1325563"/>
          </a:xfrm>
        </p:spPr>
        <p:txBody>
          <a:bodyPr/>
          <a:lstStyle/>
          <a:p>
            <a:r>
              <a:rPr lang="nb-NO" dirty="0"/>
              <a:t>Brenner </a:t>
            </a:r>
            <a:r>
              <a:rPr lang="nb-NO" dirty="0" err="1"/>
              <a:t>field</a:t>
            </a:r>
            <a:r>
              <a:rPr lang="nb-NO" dirty="0"/>
              <a:t> </a:t>
            </a:r>
            <a:r>
              <a:rPr lang="nb-NO" dirty="0" err="1"/>
              <a:t>contribution</a:t>
            </a:r>
            <a:r>
              <a:rPr lang="nb-NO" dirty="0"/>
              <a:t> to </a:t>
            </a:r>
            <a:r>
              <a:rPr lang="nb-NO" dirty="0" err="1"/>
              <a:t>dispersion</a:t>
            </a:r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CAD05-28F4-5E4C-8B7A-B1FF93C2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56598"/>
            <a:ext cx="4495800" cy="547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1E88FA-53D4-2A47-83F0-1A5A59EF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750053"/>
            <a:ext cx="9966807" cy="26965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34BA80-3C30-D34B-A57F-61E7B3BC86DF}"/>
              </a:ext>
            </a:extLst>
          </p:cNvPr>
          <p:cNvSpPr/>
          <p:nvPr/>
        </p:nvSpPr>
        <p:spPr>
          <a:xfrm>
            <a:off x="9074989" y="2898475"/>
            <a:ext cx="983411" cy="1190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23F7A-EB42-844E-823F-8CF0E3120358}"/>
              </a:ext>
            </a:extLst>
          </p:cNvPr>
          <p:cNvSpPr/>
          <p:nvPr/>
        </p:nvSpPr>
        <p:spPr>
          <a:xfrm>
            <a:off x="9074989" y="4951562"/>
            <a:ext cx="845388" cy="49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2619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AC46-6449-1842-A39A-1BD6994A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Second order Brenner </a:t>
            </a:r>
            <a:r>
              <a:rPr lang="nb-NO" dirty="0" err="1"/>
              <a:t>solution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AD3553-8FB5-B749-94E6-DCD9836A5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830" y="1614762"/>
            <a:ext cx="7579896" cy="1399045"/>
          </a:xfr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14CDB-0D1A-0243-8618-B19302B8F19A}"/>
              </a:ext>
            </a:extLst>
          </p:cNvPr>
          <p:cNvSpPr/>
          <p:nvPr/>
        </p:nvSpPr>
        <p:spPr>
          <a:xfrm>
            <a:off x="1078830" y="2371995"/>
            <a:ext cx="7579896" cy="641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F18FE-8537-544B-9461-719655B44A30}"/>
              </a:ext>
            </a:extLst>
          </p:cNvPr>
          <p:cNvSpPr/>
          <p:nvPr/>
        </p:nvSpPr>
        <p:spPr>
          <a:xfrm>
            <a:off x="5410200" y="1606680"/>
            <a:ext cx="3248525" cy="75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7D226-3C9A-E24E-8B71-48F515474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48" y="2017109"/>
            <a:ext cx="2489200" cy="826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18C34-D750-5745-A547-BEB3B0629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72" y="2874871"/>
            <a:ext cx="2160152" cy="506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7D1949-D4D4-0E4D-9DD3-5DBE45BE0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63444"/>
            <a:ext cx="6304440" cy="1175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EB0705-413C-7F46-BED3-E71B8AFB7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543" y="1745193"/>
            <a:ext cx="2857711" cy="893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A558E8-8858-364D-8AFB-76EC48BD3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199" y="1713724"/>
            <a:ext cx="256463" cy="3392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D7705-5A13-FD49-9B17-517258583C2A}"/>
              </a:ext>
            </a:extLst>
          </p:cNvPr>
          <p:cNvSpPr/>
          <p:nvPr/>
        </p:nvSpPr>
        <p:spPr>
          <a:xfrm>
            <a:off x="7492543" y="1745193"/>
            <a:ext cx="3143373" cy="529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E578B2-3F64-E441-A7B2-6A5A2C8A367C}"/>
              </a:ext>
            </a:extLst>
          </p:cNvPr>
          <p:cNvSpPr/>
          <p:nvPr/>
        </p:nvSpPr>
        <p:spPr>
          <a:xfrm>
            <a:off x="9601200" y="2274265"/>
            <a:ext cx="1034716" cy="364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084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E40FF-7142-364A-879F-F1FECD58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Second order Brenner </a:t>
            </a:r>
            <a:r>
              <a:rPr lang="nb-NO" dirty="0" err="1"/>
              <a:t>solution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BEDD0B-4618-4D46-B72B-AEF409929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275" y="1825625"/>
            <a:ext cx="6026921" cy="4352400"/>
          </a:xfrm>
        </p:spPr>
      </p:pic>
    </p:spTree>
    <p:extLst>
      <p:ext uri="{BB962C8B-B14F-4D97-AF65-F5344CB8AC3E}">
        <p14:creationId xmlns:p14="http://schemas.microsoft.com/office/powerpoint/2010/main" val="1747695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5C33-6EFC-D244-8D1B-17C7997C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Second order </a:t>
            </a:r>
            <a:r>
              <a:rPr lang="nb-NO" dirty="0" err="1"/>
              <a:t>parallel</a:t>
            </a:r>
            <a:r>
              <a:rPr lang="nb-NO" dirty="0"/>
              <a:t> </a:t>
            </a:r>
            <a:r>
              <a:rPr lang="nb-NO" dirty="0" err="1"/>
              <a:t>diffusion</a:t>
            </a:r>
            <a:r>
              <a:rPr lang="nb-NO" dirty="0"/>
              <a:t> </a:t>
            </a:r>
            <a:r>
              <a:rPr lang="nb-NO" dirty="0" err="1"/>
              <a:t>coefficient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EBFE5A-BAB5-5840-998F-942B7BF7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1054"/>
            <a:ext cx="10515600" cy="40604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84263-6B0E-CA42-86A4-973B4BC6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77" y="1812549"/>
            <a:ext cx="1216804" cy="3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8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E3FC-D292-D744-8A7D-5CC22076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Thermal</a:t>
            </a:r>
            <a:r>
              <a:rPr lang="nb-NO" dirty="0"/>
              <a:t> </a:t>
            </a:r>
            <a:r>
              <a:rPr lang="nb-NO" dirty="0" err="1"/>
              <a:t>diffusion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6449-508E-4A43-A2C7-775F765C3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43500" cy="3848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EEC8C-EBF8-244F-85A8-0C238EAF5BE6}"/>
              </a:ext>
            </a:extLst>
          </p:cNvPr>
          <p:cNvSpPr txBox="1"/>
          <p:nvPr/>
        </p:nvSpPr>
        <p:spPr>
          <a:xfrm>
            <a:off x="1361017" y="5477212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Heat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ways</a:t>
            </a:r>
            <a:r>
              <a:rPr lang="nb-NO" dirty="0"/>
              <a:t>: Re = 3.8*1e-4, </a:t>
            </a:r>
            <a:r>
              <a:rPr lang="nb-NO" dirty="0" err="1"/>
              <a:t>Pe</a:t>
            </a:r>
            <a:r>
              <a:rPr lang="nb-NO" dirty="0"/>
              <a:t> = 9.7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94943-70DF-5F46-B608-D58D7321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84" y="1690688"/>
            <a:ext cx="54483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CA852-4A83-914F-A90C-D7292C08D153}"/>
              </a:ext>
            </a:extLst>
          </p:cNvPr>
          <p:cNvSpPr txBox="1"/>
          <p:nvPr/>
        </p:nvSpPr>
        <p:spPr>
          <a:xfrm>
            <a:off x="7128935" y="5384879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Heat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, matter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:</a:t>
            </a:r>
          </a:p>
          <a:p>
            <a:r>
              <a:rPr lang="nb-NO" dirty="0"/>
              <a:t> Re = 2.4*1e-3, </a:t>
            </a:r>
            <a:r>
              <a:rPr lang="nb-NO" dirty="0" err="1"/>
              <a:t>Pe</a:t>
            </a:r>
            <a:r>
              <a:rPr lang="nb-NO" dirty="0"/>
              <a:t> = 60.3.</a:t>
            </a:r>
          </a:p>
          <a:p>
            <a:r>
              <a:rPr lang="nb-NO" dirty="0" err="1"/>
              <a:t>Differenet</a:t>
            </a:r>
            <a:r>
              <a:rPr lang="nb-NO" dirty="0"/>
              <a:t> </a:t>
            </a:r>
            <a:r>
              <a:rPr lang="nb-NO" dirty="0" err="1"/>
              <a:t>boundary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, heat not </a:t>
            </a:r>
            <a:r>
              <a:rPr lang="nb-NO" dirty="0" err="1"/>
              <a:t>conserved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03601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6AE1-5333-B743-918A-76302D151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Veien videre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14B3A-C451-4F45-BC1B-9026B22E7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dirty="0"/>
                  <a:t>Teste mot RW og Brenner-løser</a:t>
                </a:r>
              </a:p>
              <a:p>
                <a:r>
                  <a:rPr lang="nb-NO" dirty="0"/>
                  <a:t>Hvor godt funker approksimasjonene? Hvor stor epsilon, kappa og Re kan man ha?</a:t>
                </a:r>
              </a:p>
              <a:p>
                <a:r>
                  <a:rPr lang="nb-NO" dirty="0"/>
                  <a:t>Ekspandere i små kappa (og gamma)</a:t>
                </a:r>
              </a:p>
              <a:p>
                <a:r>
                  <a:rPr lang="nb-NO" dirty="0" err="1"/>
                  <a:t>Boundary</a:t>
                </a:r>
                <a:r>
                  <a:rPr lang="nb-NO" dirty="0"/>
                  <a:t> </a:t>
                </a:r>
                <a:r>
                  <a:rPr lang="nb-NO" dirty="0" err="1"/>
                  <a:t>layer</a:t>
                </a:r>
                <a:r>
                  <a:rPr lang="nb-NO" dirty="0"/>
                  <a:t> </a:t>
                </a:r>
                <a:r>
                  <a:rPr lang="nb-NO" dirty="0" err="1"/>
                  <a:t>theory</a:t>
                </a:r>
                <a:r>
                  <a:rPr lang="nb-NO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nb-NO" dirty="0"/>
              </a:p>
              <a:p>
                <a:r>
                  <a:rPr lang="nb-NO" dirty="0"/>
                  <a:t>Se om man kan få flere overtoner</a:t>
                </a:r>
              </a:p>
              <a:p>
                <a:r>
                  <a:rPr lang="nb-NO" dirty="0"/>
                  <a:t>Forklare »resonans»?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14B3A-C451-4F45-BC1B-9026B22E7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60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61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br>
              <a:rPr lang="nb-NO" dirty="0"/>
            </a:b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52BE980-FCB3-7845-A379-FB8A1690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13" y="209169"/>
            <a:ext cx="3563154" cy="643966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687BB-C367-B14F-BB35-81CA5127E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693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299"/>
            <a:ext cx="10515600" cy="1325563"/>
          </a:xfrm>
        </p:spPr>
        <p:txBody>
          <a:bodyPr/>
          <a:lstStyle/>
          <a:p>
            <a:r>
              <a:rPr lang="nb-NO" dirty="0" err="1"/>
              <a:t>Maximizing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0BE9-25FB-F040-8E82-AD4CE6EC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619" y="723622"/>
            <a:ext cx="3301775" cy="6603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0D2C4-F29C-1F4E-830E-E4B39BEFC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1" y="723622"/>
            <a:ext cx="3301775" cy="6603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1DCE2A-6ACB-6D48-8177-899C5DD9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82" y="1467119"/>
            <a:ext cx="2901009" cy="52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6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1CFF8-A922-7045-89AD-6278C50B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99" y="1627693"/>
            <a:ext cx="5313029" cy="3984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30F0C-B389-3F48-8625-6A286AAC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2" y="1690688"/>
            <a:ext cx="5194060" cy="3921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2F858-E631-5348-81B2-54FA279F79F2}"/>
              </a:ext>
            </a:extLst>
          </p:cNvPr>
          <p:cNvSpPr txBox="1"/>
          <p:nvPr/>
        </p:nvSpPr>
        <p:spPr>
          <a:xfrm>
            <a:off x="977184" y="5506183"/>
            <a:ext cx="10237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150,</a:t>
            </a:r>
          </a:p>
          <a:p>
            <a:r>
              <a:rPr lang="nb-NO" sz="2800" dirty="0"/>
              <a:t>Different </a:t>
            </a:r>
            <a:r>
              <a:rPr lang="nb-NO" sz="2800" dirty="0" err="1"/>
              <a:t>injection</a:t>
            </a:r>
            <a:r>
              <a:rPr lang="nb-NO" sz="2800" dirty="0"/>
              <a:t> </a:t>
            </a:r>
            <a:r>
              <a:rPr lang="nb-NO" sz="2800" dirty="0" err="1"/>
              <a:t>methods</a:t>
            </a:r>
            <a:r>
              <a:rPr lang="nb-NO" sz="2800" dirty="0"/>
              <a:t> </a:t>
            </a:r>
            <a:r>
              <a:rPr lang="nb-NO" sz="2800" dirty="0" err="1"/>
              <a:t>optimalize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consentration</a:t>
            </a:r>
            <a:r>
              <a:rPr lang="nb-NO" sz="2800" dirty="0"/>
              <a:t> </a:t>
            </a:r>
            <a:r>
              <a:rPr lang="nb-NO" sz="2800" dirty="0" err="1"/>
              <a:t>profile</a:t>
            </a:r>
            <a:r>
              <a:rPr lang="nb-NO" sz="2800" dirty="0"/>
              <a:t> for different </a:t>
            </a:r>
            <a:r>
              <a:rPr lang="nb-NO" sz="2800" dirty="0" err="1"/>
              <a:t>Peclet</a:t>
            </a:r>
            <a:r>
              <a:rPr lang="nb-NO" sz="2800" dirty="0"/>
              <a:t> </a:t>
            </a:r>
            <a:r>
              <a:rPr lang="nb-NO" sz="2800" dirty="0" err="1"/>
              <a:t>numbers</a:t>
            </a:r>
            <a:r>
              <a:rPr lang="nb-NO" sz="28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DE7DA-56B9-B148-B902-6C1360F7A636}"/>
              </a:ext>
            </a:extLst>
          </p:cNvPr>
          <p:cNvSpPr txBox="1"/>
          <p:nvPr/>
        </p:nvSpPr>
        <p:spPr>
          <a:xfrm>
            <a:off x="6876244" y="5542097"/>
            <a:ext cx="256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30</a:t>
            </a:r>
          </a:p>
        </p:txBody>
      </p:sp>
    </p:spTree>
    <p:extLst>
      <p:ext uri="{BB962C8B-B14F-4D97-AF65-F5344CB8AC3E}">
        <p14:creationId xmlns:p14="http://schemas.microsoft.com/office/powerpoint/2010/main" val="2961904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DAFD-61FD-4940-8E35-3CFEEB7D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Variance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178D5F-8C42-4F40-98BC-5C2D82885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68" y="1471233"/>
            <a:ext cx="5645180" cy="42409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87673-B02D-FE4F-9D3B-E74C2535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1232"/>
            <a:ext cx="5645182" cy="4240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BED45-8BF1-1143-ABD9-A94F5E2D1203}"/>
              </a:ext>
            </a:extLst>
          </p:cNvPr>
          <p:cNvSpPr txBox="1"/>
          <p:nvPr/>
        </p:nvSpPr>
        <p:spPr>
          <a:xfrm>
            <a:off x="838200" y="5712210"/>
            <a:ext cx="143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150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BC7CAB-3DA4-B24F-9B71-3A9FA919B73A}"/>
              </a:ext>
            </a:extLst>
          </p:cNvPr>
          <p:cNvSpPr txBox="1"/>
          <p:nvPr/>
        </p:nvSpPr>
        <p:spPr>
          <a:xfrm>
            <a:off x="6605016" y="5750199"/>
            <a:ext cx="1249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6D9EC-E620-B240-98E9-B8ED6A90DDDE}"/>
              </a:ext>
            </a:extLst>
          </p:cNvPr>
          <p:cNvSpPr txBox="1"/>
          <p:nvPr/>
        </p:nvSpPr>
        <p:spPr>
          <a:xfrm>
            <a:off x="420625" y="6211669"/>
            <a:ext cx="1521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Just a </a:t>
            </a:r>
            <a:r>
              <a:rPr lang="nb-NO" dirty="0" err="1"/>
              <a:t>property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geometry</a:t>
            </a:r>
            <a:r>
              <a:rPr lang="nb-NO" dirty="0"/>
              <a:t>. The </a:t>
            </a:r>
            <a:r>
              <a:rPr lang="nb-NO" dirty="0" err="1"/>
              <a:t>consentration</a:t>
            </a:r>
            <a:r>
              <a:rPr lang="nb-NO" dirty="0"/>
              <a:t> </a:t>
            </a:r>
            <a:r>
              <a:rPr lang="nb-NO" dirty="0" err="1"/>
              <a:t>peak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occur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variance</a:t>
            </a:r>
            <a:r>
              <a:rPr lang="nb-NO" dirty="0"/>
              <a:t> is </a:t>
            </a:r>
            <a:r>
              <a:rPr lang="nb-NO" dirty="0" err="1"/>
              <a:t>reduced</a:t>
            </a:r>
            <a:r>
              <a:rPr lang="nb-NO" dirty="0"/>
              <a:t>. </a:t>
            </a:r>
          </a:p>
          <a:p>
            <a:r>
              <a:rPr lang="nb-NO" dirty="0"/>
              <a:t>The </a:t>
            </a:r>
            <a:r>
              <a:rPr lang="nb-NO" dirty="0" err="1"/>
              <a:t>behaviour</a:t>
            </a:r>
            <a:r>
              <a:rPr lang="nb-NO" dirty="0"/>
              <a:t> is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independent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 </a:t>
            </a:r>
            <a:r>
              <a:rPr lang="nb-NO" dirty="0" err="1"/>
              <a:t>method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616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DF62D-6B8B-934A-8893-95ECA045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" y="2589134"/>
            <a:ext cx="2436294" cy="30068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5F535-2BF6-334D-992E-94A9A529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90" y="3265826"/>
            <a:ext cx="8069816" cy="1024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39E476-0702-8E49-8D22-EC6E3F25D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890" y="4571538"/>
            <a:ext cx="7657068" cy="10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2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B54D7-AEBD-C749-B857-4327B1534D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b-NO" dirty="0" err="1"/>
                  <a:t>Constant</a:t>
                </a:r>
                <a:r>
                  <a:rPr lang="nb-NO" dirty="0"/>
                  <a:t> </a:t>
                </a:r>
                <a:r>
                  <a:rPr lang="nb-NO" dirty="0" err="1"/>
                  <a:t>Peclet</a:t>
                </a:r>
                <a:r>
                  <a:rPr lang="nb-NO" dirty="0"/>
                  <a:t> </a:t>
                </a:r>
                <a:r>
                  <a:rPr lang="nb-NO" dirty="0" err="1"/>
                  <a:t>number</a:t>
                </a:r>
                <a:r>
                  <a:rPr lang="nb-NO" dirty="0"/>
                  <a:t> –    </a:t>
                </a:r>
                <a:r>
                  <a:rPr lang="nb-NO" dirty="0">
                    <a:latin typeface="Symbol" pitchFamily="2" charset="2"/>
                  </a:rPr>
                  <a:t>a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latin typeface="Cambria Math" panose="02040503050406030204" pitchFamily="18" charset="0"/>
                      </a:rPr>
                      <m:t>= 2</m:t>
                    </m:r>
                  </m:oMath>
                </a14:m>
                <a:endParaRPr lang="nb-NO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B54D7-AEBD-C749-B857-4327B1534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912FCF-B078-9C43-89E5-CB49B5A86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450" y="1958711"/>
            <a:ext cx="5041900" cy="37973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4B23D-06C9-904D-BC3C-14648849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599" y="1958711"/>
            <a:ext cx="5105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9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br>
              <a:rPr lang="nb-NO" dirty="0"/>
            </a:b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52BE980-FCB3-7845-A379-FB8A1690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13" y="209169"/>
            <a:ext cx="3563154" cy="643966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687BB-C367-B14F-BB35-81CA5127E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820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30F0C-B389-3F48-8625-6A286AAC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970" y="1673461"/>
            <a:ext cx="5194060" cy="39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7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D170-66C4-2340-B05F-56E43899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General </a:t>
            </a:r>
            <a:r>
              <a:rPr lang="nb-NO" dirty="0" err="1"/>
              <a:t>injection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6B5DB-1121-BE4F-9460-CD69ADE1B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50229"/>
            <a:ext cx="5496560" cy="14184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5CA04-0096-434E-B6F3-DAEFFB38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062" y="2759239"/>
            <a:ext cx="4751115" cy="3587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B70F0-C463-E841-B324-67D24125C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5300"/>
            <a:ext cx="8999621" cy="11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9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389</Words>
  <Application>Microsoft Macintosh PowerPoint</Application>
  <PresentationFormat>Widescreen</PresentationFormat>
  <Paragraphs>80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Symbol</vt:lpstr>
      <vt:lpstr>Office Theme</vt:lpstr>
      <vt:lpstr>Summary master Christmas 2020 </vt:lpstr>
      <vt:lpstr>Three main topics</vt:lpstr>
      <vt:lpstr>Reciprocal relation  </vt:lpstr>
      <vt:lpstr>Thermal diffusion</vt:lpstr>
      <vt:lpstr>Constant Peclet number</vt:lpstr>
      <vt:lpstr>Constant Peclet number –    a = 2</vt:lpstr>
      <vt:lpstr>Maximizing concentration </vt:lpstr>
      <vt:lpstr>Maximizing concentration </vt:lpstr>
      <vt:lpstr>General injection</vt:lpstr>
      <vt:lpstr>Heaviside step function injection</vt:lpstr>
      <vt:lpstr>Time dependent flows</vt:lpstr>
      <vt:lpstr>Veien videre</vt:lpstr>
      <vt:lpstr>Effective diffusion in channel with periodic discontinuous wall roughness</vt:lpstr>
      <vt:lpstr>Brenner Theory</vt:lpstr>
      <vt:lpstr>Brenner Theory</vt:lpstr>
      <vt:lpstr>Flow field</vt:lpstr>
      <vt:lpstr>Flow field</vt:lpstr>
      <vt:lpstr>Benchmarking</vt:lpstr>
      <vt:lpstr>Zero Reynolds</vt:lpstr>
      <vt:lpstr>PowerPoint Presentation</vt:lpstr>
      <vt:lpstr>PowerPoint Presentation</vt:lpstr>
      <vt:lpstr>Veien videre</vt:lpstr>
      <vt:lpstr>Effective diffusion for oscillating flow with periodic sinusoidal wall perturbation</vt:lpstr>
      <vt:lpstr>Zeroth order solution</vt:lpstr>
      <vt:lpstr>Zeroth order dispersion</vt:lpstr>
      <vt:lpstr>First order flow solution</vt:lpstr>
      <vt:lpstr>Second order flow solution</vt:lpstr>
      <vt:lpstr>PowerPoint Presentation</vt:lpstr>
      <vt:lpstr>Comparison numeric and analytic velocity field</vt:lpstr>
      <vt:lpstr>First order Brenner solution</vt:lpstr>
      <vt:lpstr>First order Brenner solution</vt:lpstr>
      <vt:lpstr>Finite element to solve first order Brenner</vt:lpstr>
      <vt:lpstr>Benchmarking of finite-element</vt:lpstr>
      <vt:lpstr>First order Brenner solution</vt:lpstr>
      <vt:lpstr>Brenner field contribution to dispersion</vt:lpstr>
      <vt:lpstr>Brenner field contribution to dispersion</vt:lpstr>
      <vt:lpstr>Second order Brenner solution</vt:lpstr>
      <vt:lpstr>Second order Brenner solution</vt:lpstr>
      <vt:lpstr>Second order parallel diffusion coefficient</vt:lpstr>
      <vt:lpstr>Veien videre</vt:lpstr>
      <vt:lpstr>Maximizing concentration </vt:lpstr>
      <vt:lpstr>Maximizing concentration </vt:lpstr>
      <vt:lpstr>Maximizing concentration </vt:lpstr>
      <vt:lpstr>Variance of concentration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master Christmas 2020 </dc:title>
  <dc:creator>ivar.haugerud@gmail.com</dc:creator>
  <cp:lastModifiedBy>ivar.haugerud@gmail.com</cp:lastModifiedBy>
  <cp:revision>20</cp:revision>
  <dcterms:created xsi:type="dcterms:W3CDTF">2020-12-15T21:36:35Z</dcterms:created>
  <dcterms:modified xsi:type="dcterms:W3CDTF">2021-02-11T00:16:05Z</dcterms:modified>
</cp:coreProperties>
</file>